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09" r:id="rId3"/>
    <p:sldId id="319" r:id="rId4"/>
    <p:sldId id="310" r:id="rId5"/>
    <p:sldId id="311" r:id="rId6"/>
    <p:sldId id="297" r:id="rId7"/>
    <p:sldId id="258" r:id="rId8"/>
    <p:sldId id="294" r:id="rId9"/>
    <p:sldId id="296" r:id="rId10"/>
    <p:sldId id="298" r:id="rId11"/>
    <p:sldId id="299" r:id="rId12"/>
    <p:sldId id="300" r:id="rId13"/>
    <p:sldId id="302" r:id="rId14"/>
    <p:sldId id="317" r:id="rId15"/>
    <p:sldId id="312" r:id="rId16"/>
    <p:sldId id="314" r:id="rId17"/>
    <p:sldId id="315" r:id="rId18"/>
    <p:sldId id="316" r:id="rId19"/>
    <p:sldId id="318" r:id="rId20"/>
    <p:sldId id="30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D74ABB3-3F9C-4446-8BD0-F547BABD69D2}">
          <p14:sldIdLst>
            <p14:sldId id="256"/>
            <p14:sldId id="309"/>
            <p14:sldId id="319"/>
            <p14:sldId id="310"/>
            <p14:sldId id="311"/>
            <p14:sldId id="297"/>
            <p14:sldId id="258"/>
            <p14:sldId id="294"/>
            <p14:sldId id="296"/>
            <p14:sldId id="298"/>
            <p14:sldId id="299"/>
            <p14:sldId id="300"/>
            <p14:sldId id="302"/>
            <p14:sldId id="317"/>
            <p14:sldId id="312"/>
            <p14:sldId id="314"/>
            <p14:sldId id="315"/>
            <p14:sldId id="316"/>
            <p14:sldId id="318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90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1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_________Microsoft_Word1.docx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268760"/>
            <a:ext cx="8280920" cy="496855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Электронный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учебно-методический комплекс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по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предметам естественно-научного и гуманитарного циклов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3200" b="1" dirty="0" err="1">
                <a:solidFill>
                  <a:schemeClr val="tx2">
                    <a:lumMod val="50000"/>
                  </a:schemeClr>
                </a:solidFill>
              </a:rPr>
              <a:t>предвузовской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подготовке иностранных учащихся: опыт создания и применения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013176"/>
            <a:ext cx="7702624" cy="144016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+mj-lt"/>
              </a:rPr>
              <a:t>И.П. Родионова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+mj-lt"/>
              </a:rPr>
              <a:t>Институт </a:t>
            </a:r>
            <a:r>
              <a:rPr lang="ru-RU" b="1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международного</a:t>
            </a:r>
            <a:r>
              <a:rPr lang="ru-RU" b="1" dirty="0" smtClean="0">
                <a:solidFill>
                  <a:schemeClr val="tx1"/>
                </a:solidFill>
                <a:latin typeface="+mj-lt"/>
              </a:rPr>
              <a:t> образования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+mj-lt"/>
              </a:rPr>
              <a:t>Воронежский государственный университет</a:t>
            </a:r>
            <a:endParaRPr lang="ru-RU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1134"/>
            <a:ext cx="769367" cy="8754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171134"/>
            <a:ext cx="864096" cy="72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81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>Язык презентации предметного материала</a:t>
            </a:r>
            <a:endParaRPr lang="ru-RU" sz="4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ru-RU" sz="4000" dirty="0" smtClean="0">
                <a:latin typeface="+mj-lt"/>
              </a:rPr>
              <a:t>Начальные уроки – А1 или А2</a:t>
            </a:r>
          </a:p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endParaRPr lang="ru-RU" sz="4000" dirty="0" smtClean="0"/>
          </a:p>
          <a:p>
            <a:pPr marL="114300" indent="0">
              <a:buNone/>
            </a:pPr>
            <a:r>
              <a:rPr lang="ru-RU" sz="4000" dirty="0">
                <a:latin typeface="+mj-lt"/>
              </a:rPr>
              <a:t> </a:t>
            </a:r>
            <a:r>
              <a:rPr lang="ru-RU" sz="4000" dirty="0" smtClean="0">
                <a:latin typeface="+mj-lt"/>
              </a:rPr>
              <a:t>                                    А2</a:t>
            </a:r>
          </a:p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r>
              <a:rPr lang="ru-RU" sz="4000" dirty="0" smtClean="0">
                <a:latin typeface="+mj-lt"/>
              </a:rPr>
              <a:t>                                                В1</a:t>
            </a:r>
            <a:endParaRPr lang="ru-RU" sz="4000" dirty="0">
              <a:latin typeface="+mj-lt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932040" y="2492896"/>
            <a:ext cx="386332" cy="690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724128" y="4221088"/>
            <a:ext cx="43204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291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859216" cy="126876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Источники отбора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предметного и языкового содержания уроков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208912" cy="5544616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+mj-lt"/>
              </a:rPr>
              <a:t>Приказ №1304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+mj-lt"/>
              </a:rPr>
              <a:t>Требования </a:t>
            </a:r>
            <a:r>
              <a:rPr lang="ru-RU" sz="2800" dirty="0">
                <a:latin typeface="+mj-lt"/>
              </a:rPr>
              <a:t>к Первому сертификационному уровню владения русским языком как иностранным. Общее владение. Профессиональный </a:t>
            </a:r>
            <a:r>
              <a:rPr lang="ru-RU" sz="2800" dirty="0" smtClean="0">
                <a:latin typeface="+mj-lt"/>
              </a:rPr>
              <a:t>модуль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>
                <a:latin typeface="+mj-lt"/>
              </a:rPr>
              <a:t>Образовательная программа по русскому языку как иностранному. </a:t>
            </a:r>
            <a:r>
              <a:rPr lang="ru-RU" sz="2800" dirty="0" err="1">
                <a:latin typeface="+mj-lt"/>
              </a:rPr>
              <a:t>Предвузовское</a:t>
            </a:r>
            <a:r>
              <a:rPr lang="ru-RU" sz="2800" dirty="0">
                <a:latin typeface="+mj-lt"/>
              </a:rPr>
              <a:t> обучение. Элементарный уровень. Базовый уровень. Первый сертификационный уровень</a:t>
            </a:r>
            <a:r>
              <a:rPr lang="ru-RU" sz="2800" dirty="0" smtClean="0">
                <a:latin typeface="+mj-lt"/>
              </a:rPr>
              <a:t>»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+mj-lt"/>
              </a:rPr>
              <a:t>Рабочие </a:t>
            </a:r>
            <a:r>
              <a:rPr lang="ru-RU" sz="2800" dirty="0">
                <a:latin typeface="+mj-lt"/>
              </a:rPr>
              <a:t>программы по предметам естественно-научного и гуманитарного циклов, разработанные в ИМО </a:t>
            </a:r>
            <a:r>
              <a:rPr lang="ru-RU" sz="2800" dirty="0" smtClean="0">
                <a:latin typeface="+mj-lt"/>
              </a:rPr>
              <a:t>ВГУ</a:t>
            </a:r>
            <a:endParaRPr lang="ru-RU" sz="2800" dirty="0">
              <a:latin typeface="+mj-lt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1511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Количество уроков ЭУМК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3200" dirty="0" smtClean="0">
                <a:latin typeface="+mj-lt"/>
              </a:rPr>
              <a:t>«</a:t>
            </a:r>
            <a:r>
              <a:rPr lang="ru-RU" sz="3200" dirty="0">
                <a:latin typeface="+mj-lt"/>
              </a:rPr>
              <a:t>Биология: основные понятия и термины анатомии и физиологии человека</a:t>
            </a:r>
            <a:r>
              <a:rPr lang="ru-RU" sz="3200" dirty="0" smtClean="0">
                <a:latin typeface="+mj-lt"/>
              </a:rPr>
              <a:t>» - 17 </a:t>
            </a:r>
            <a:endParaRPr lang="ru-RU" sz="3200" dirty="0">
              <a:latin typeface="+mj-lt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200" dirty="0">
                <a:latin typeface="+mj-lt"/>
              </a:rPr>
              <a:t>«История России</a:t>
            </a:r>
            <a:r>
              <a:rPr lang="ru-RU" sz="3200" dirty="0" smtClean="0">
                <a:latin typeface="+mj-lt"/>
              </a:rPr>
              <a:t>» - 30</a:t>
            </a:r>
            <a:endParaRPr lang="ru-RU" sz="3200" dirty="0">
              <a:latin typeface="+mj-lt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200" dirty="0">
                <a:latin typeface="+mj-lt"/>
              </a:rPr>
              <a:t>«Литература</a:t>
            </a:r>
            <a:r>
              <a:rPr lang="ru-RU" sz="3200" dirty="0" smtClean="0">
                <a:latin typeface="+mj-lt"/>
              </a:rPr>
              <a:t>» - 28</a:t>
            </a:r>
            <a:endParaRPr lang="ru-RU" sz="3200" dirty="0">
              <a:latin typeface="+mj-lt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200" dirty="0">
                <a:latin typeface="+mj-lt"/>
              </a:rPr>
              <a:t>«Обществознание» </a:t>
            </a:r>
            <a:r>
              <a:rPr lang="ru-RU" sz="3200" dirty="0" smtClean="0">
                <a:latin typeface="+mj-lt"/>
              </a:rPr>
              <a:t>- 26</a:t>
            </a:r>
            <a:endParaRPr lang="ru-RU" sz="3200" dirty="0">
              <a:latin typeface="+mj-lt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200" dirty="0">
                <a:latin typeface="+mj-lt"/>
              </a:rPr>
              <a:t>«Химия</a:t>
            </a:r>
            <a:r>
              <a:rPr lang="ru-RU" sz="3200" dirty="0" smtClean="0">
                <a:latin typeface="+mj-lt"/>
              </a:rPr>
              <a:t>» - 40 </a:t>
            </a:r>
            <a:endParaRPr lang="ru-RU" sz="3200" dirty="0">
              <a:latin typeface="+mj-lt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200" dirty="0">
                <a:latin typeface="+mj-lt"/>
              </a:rPr>
              <a:t>Электронный курс «Биология</a:t>
            </a:r>
            <a:r>
              <a:rPr lang="ru-RU" sz="3200" dirty="0" smtClean="0">
                <a:latin typeface="+mj-lt"/>
              </a:rPr>
              <a:t>» - 22</a:t>
            </a:r>
            <a:endParaRPr lang="ru-RU" sz="3200" dirty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480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681664" cy="1124744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Элементы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структуры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сценария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урока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208912" cy="5616624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>
                <a:latin typeface="+mj-lt"/>
              </a:rPr>
              <a:t>поурочные словари (словарь новых глаголов, словарь новых слов – предметной и общенаучной терминологии, </a:t>
            </a:r>
            <a:r>
              <a:rPr lang="ru-RU" sz="2800" dirty="0" smtClean="0">
                <a:latin typeface="+mj-lt"/>
              </a:rPr>
              <a:t>общеупотребительной </a:t>
            </a:r>
            <a:r>
              <a:rPr lang="ru-RU" sz="2800" dirty="0">
                <a:latin typeface="+mj-lt"/>
              </a:rPr>
              <a:t>лексики</a:t>
            </a:r>
            <a:r>
              <a:rPr lang="ru-RU" sz="2800" dirty="0" smtClean="0">
                <a:latin typeface="+mj-lt"/>
              </a:rPr>
              <a:t>)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+mj-lt"/>
              </a:rPr>
              <a:t>перечни </a:t>
            </a:r>
            <a:r>
              <a:rPr lang="ru-RU" sz="2800" dirty="0">
                <a:latin typeface="+mj-lt"/>
              </a:rPr>
              <a:t>новых глаголов урока и примеры их </a:t>
            </a:r>
            <a:r>
              <a:rPr lang="ru-RU" sz="2800" dirty="0" smtClean="0">
                <a:latin typeface="+mj-lt"/>
              </a:rPr>
              <a:t>употребления, </a:t>
            </a:r>
            <a:r>
              <a:rPr lang="ru-RU" sz="2800" dirty="0">
                <a:latin typeface="+mj-lt"/>
              </a:rPr>
              <a:t>перечни новых языковых </a:t>
            </a:r>
            <a:r>
              <a:rPr lang="ru-RU" sz="2800" dirty="0" smtClean="0">
                <a:latin typeface="+mj-lt"/>
              </a:rPr>
              <a:t>конструкций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+mj-lt"/>
              </a:rPr>
              <a:t>речевые образцы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>
                <a:latin typeface="+mj-lt"/>
              </a:rPr>
              <a:t>тексты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>
                <a:latin typeface="+mj-lt"/>
              </a:rPr>
              <a:t>т</a:t>
            </a:r>
            <a:r>
              <a:rPr lang="ru-RU" sz="2800" dirty="0" smtClean="0">
                <a:latin typeface="+mj-lt"/>
              </a:rPr>
              <a:t>аблицы, иллюстрации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err="1" smtClean="0">
                <a:latin typeface="+mj-lt"/>
              </a:rPr>
              <a:t>предтекстовые</a:t>
            </a:r>
            <a:r>
              <a:rPr lang="ru-RU" sz="2800" dirty="0" smtClean="0">
                <a:latin typeface="+mj-lt"/>
              </a:rPr>
              <a:t> </a:t>
            </a:r>
            <a:r>
              <a:rPr lang="ru-RU" sz="2800" dirty="0">
                <a:latin typeface="+mj-lt"/>
              </a:rPr>
              <a:t>и </a:t>
            </a:r>
            <a:r>
              <a:rPr lang="ru-RU" sz="2800" dirty="0" err="1">
                <a:latin typeface="+mj-lt"/>
              </a:rPr>
              <a:t>послетекстовые</a:t>
            </a:r>
            <a:r>
              <a:rPr lang="ru-RU" sz="2800" dirty="0">
                <a:latin typeface="+mj-lt"/>
              </a:rPr>
              <a:t> </a:t>
            </a:r>
            <a:r>
              <a:rPr lang="ru-RU" sz="2800" dirty="0" smtClean="0">
                <a:latin typeface="+mj-lt"/>
              </a:rPr>
              <a:t>задания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+mj-lt"/>
              </a:rPr>
              <a:t>контролирующие </a:t>
            </a:r>
            <a:r>
              <a:rPr lang="ru-RU" sz="2800" dirty="0">
                <a:latin typeface="+mj-lt"/>
              </a:rPr>
              <a:t>тесты</a:t>
            </a:r>
          </a:p>
        </p:txBody>
      </p:sp>
    </p:spTree>
    <p:extLst>
      <p:ext uri="{BB962C8B-B14F-4D97-AF65-F5344CB8AC3E}">
        <p14:creationId xmlns:p14="http://schemas.microsoft.com/office/powerpoint/2010/main" val="326075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620000" cy="1143000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Задания урока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3600" dirty="0">
                <a:solidFill>
                  <a:srgbClr val="C00000"/>
                </a:solidFill>
                <a:latin typeface="+mj-lt"/>
              </a:rPr>
              <a:t>Виды заданий урока – </a:t>
            </a:r>
            <a:r>
              <a:rPr lang="ru-RU" sz="3600" dirty="0">
                <a:latin typeface="+mj-lt"/>
              </a:rPr>
              <a:t>наблюдение, тренировка, </a:t>
            </a:r>
            <a:r>
              <a:rPr lang="ru-RU" sz="3600" dirty="0" smtClean="0">
                <a:latin typeface="+mj-lt"/>
              </a:rPr>
              <a:t>контроль</a:t>
            </a:r>
            <a:r>
              <a:rPr lang="ru-RU" sz="3600" dirty="0">
                <a:latin typeface="+mj-lt"/>
              </a:rPr>
              <a:t/>
            </a:r>
            <a:br>
              <a:rPr lang="ru-RU" sz="3600" dirty="0">
                <a:latin typeface="+mj-lt"/>
              </a:rPr>
            </a:br>
            <a:r>
              <a:rPr lang="ru-RU" sz="3600" dirty="0">
                <a:solidFill>
                  <a:srgbClr val="00B050"/>
                </a:solidFill>
                <a:latin typeface="+mj-lt"/>
              </a:rPr>
              <a:t>Количество заданий урока </a:t>
            </a:r>
            <a:r>
              <a:rPr lang="ru-RU" sz="3600" dirty="0">
                <a:latin typeface="+mj-lt"/>
              </a:rPr>
              <a:t>– от 25 до </a:t>
            </a:r>
            <a:r>
              <a:rPr lang="ru-RU" sz="3600" dirty="0" smtClean="0">
                <a:latin typeface="+mj-lt"/>
              </a:rPr>
              <a:t>40</a:t>
            </a:r>
            <a:r>
              <a:rPr lang="ru-RU" sz="3600" dirty="0">
                <a:latin typeface="+mj-lt"/>
              </a:rPr>
              <a:t/>
            </a:r>
            <a:br>
              <a:rPr lang="ru-RU" sz="3600" dirty="0">
                <a:latin typeface="+mj-lt"/>
              </a:rPr>
            </a:br>
            <a:r>
              <a:rPr lang="ru-RU" sz="3600" dirty="0">
                <a:solidFill>
                  <a:srgbClr val="002060"/>
                </a:solidFill>
                <a:latin typeface="+mj-lt"/>
              </a:rPr>
              <a:t>Шаблоны заданий </a:t>
            </a:r>
            <a:r>
              <a:rPr lang="ru-RU" sz="3600" dirty="0">
                <a:latin typeface="+mj-lt"/>
              </a:rPr>
              <a:t>– более 20.</a:t>
            </a:r>
            <a:br>
              <a:rPr lang="ru-RU" sz="3600" dirty="0">
                <a:latin typeface="+mj-lt"/>
              </a:rPr>
            </a:br>
            <a:r>
              <a:rPr lang="ru-RU" sz="3600" dirty="0">
                <a:solidFill>
                  <a:srgbClr val="FF0000"/>
                </a:solidFill>
                <a:latin typeface="+mj-lt"/>
              </a:rPr>
              <a:t>Количество лексических единиц урока </a:t>
            </a:r>
            <a:r>
              <a:rPr lang="ru-RU" sz="3600" dirty="0">
                <a:latin typeface="+mj-lt"/>
              </a:rPr>
              <a:t>– от 3000 до </a:t>
            </a:r>
            <a:r>
              <a:rPr lang="ru-RU" sz="3600" dirty="0" smtClean="0">
                <a:latin typeface="+mj-lt"/>
              </a:rPr>
              <a:t>5000</a:t>
            </a:r>
            <a:endParaRPr lang="ru-RU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4086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620000" cy="114300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Характерные черты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контентов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8340080" cy="640871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>
                <a:latin typeface="+mj-lt"/>
                <a:cs typeface="Arial" panose="020B0604020202020204" pitchFamily="34" charset="0"/>
              </a:rPr>
              <a:t>наличие развитого лингвометодического аппарата (системы методических средств, создающей условия формирования коммуникативных и речевых умений и языковых знаний на материале учебной дисциплины)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>
                <a:latin typeface="+mj-lt"/>
                <a:cs typeface="Arial" panose="020B0604020202020204" pitchFamily="34" charset="0"/>
              </a:rPr>
              <a:t>наличие информации об отдельных правилах и нормах русского языка, направленной на снятие лексических трудностей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>
                <a:latin typeface="+mj-lt"/>
                <a:cs typeface="Arial" panose="020B0604020202020204" pitchFamily="34" charset="0"/>
              </a:rPr>
              <a:t>наличие обучающей информации и упражнений, обычно применяемых в обучении НСР (привлечении внимания к словообразованию, антонимам, синонимам, синонимичным грамматическим конструкциям, однокоренным словам и др.)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sz="24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06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417066"/>
              </p:ext>
            </p:extLst>
          </p:nvPr>
        </p:nvGraphicFramePr>
        <p:xfrm>
          <a:off x="305372" y="1556792"/>
          <a:ext cx="8040949" cy="410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Документ" r:id="rId4" imgW="5940803" imgH="2606494" progId="Word.Document.12">
                  <p:embed/>
                </p:oleObj>
              </mc:Choice>
              <mc:Fallback>
                <p:oleObj name="Документ" r:id="rId4" imgW="5940803" imgH="26064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5372" y="1556792"/>
                        <a:ext cx="8040949" cy="4104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5791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700808"/>
            <a:ext cx="7794855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54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20688"/>
            <a:ext cx="8064896" cy="54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24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Применение ЭУМК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latin typeface="+mj-lt"/>
              </a:rPr>
              <a:t>в смешанном или дистанционном </a:t>
            </a:r>
            <a:r>
              <a:rPr lang="ru-RU" sz="3200" dirty="0" smtClean="0">
                <a:latin typeface="+mj-lt"/>
              </a:rPr>
              <a:t>обучении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latin typeface="+mj-lt"/>
              </a:rPr>
              <a:t>в</a:t>
            </a:r>
            <a:r>
              <a:rPr lang="ru-RU" sz="3200" dirty="0" smtClean="0">
                <a:latin typeface="+mj-lt"/>
              </a:rPr>
              <a:t> организации </a:t>
            </a:r>
            <a:r>
              <a:rPr lang="ru-RU" sz="3200" dirty="0">
                <a:latin typeface="+mj-lt"/>
              </a:rPr>
              <a:t>самостоятельной работы </a:t>
            </a:r>
            <a:r>
              <a:rPr lang="ru-RU" sz="3200" dirty="0" smtClean="0">
                <a:latin typeface="+mj-lt"/>
              </a:rPr>
              <a:t>обучающихся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latin typeface="+mj-lt"/>
              </a:rPr>
              <a:t>в организации контроля знаний</a:t>
            </a:r>
            <a:br>
              <a:rPr lang="ru-RU" sz="3200" dirty="0">
                <a:latin typeface="+mj-lt"/>
              </a:rPr>
            </a:br>
            <a:r>
              <a:rPr lang="ru-RU" sz="3200" dirty="0">
                <a:latin typeface="+mj-lt"/>
              </a:rPr>
              <a:t/>
            </a:r>
            <a:br>
              <a:rPr lang="ru-RU" sz="3200" dirty="0">
                <a:latin typeface="+mj-lt"/>
              </a:rPr>
            </a:br>
            <a:endParaRPr lang="ru-R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4497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537648" cy="7647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Понятие ЭУМК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8316416" cy="5661248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sz="3200" dirty="0">
                <a:latin typeface="+mj-lt"/>
              </a:rPr>
              <a:t>ЭУМК – это структурированная совокупность электронной учебно-методической документации, электронных образовательных ресурсов, средств обучения и контроля знаний, содержащих взаимосвязанный контент и предназначенных для совместного применения в целях эффективного изучения обучающимися учебных предметов, курсов, дисциплин и </a:t>
            </a:r>
            <a:r>
              <a:rPr lang="ru-RU" sz="3200">
                <a:latin typeface="+mj-lt"/>
              </a:rPr>
              <a:t>их </a:t>
            </a:r>
            <a:r>
              <a:rPr lang="ru-RU" sz="3200" smtClean="0">
                <a:latin typeface="+mj-lt"/>
              </a:rPr>
              <a:t>компонентов</a:t>
            </a:r>
            <a:endParaRPr lang="ru-RU" sz="3200" dirty="0">
              <a:latin typeface="+mj-lt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028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7753672" cy="5746650"/>
          </a:xfrm>
        </p:spPr>
        <p:txBody>
          <a:bodyPr/>
          <a:lstStyle/>
          <a:p>
            <a:r>
              <a:rPr lang="ru-RU" b="1" dirty="0" smtClean="0"/>
              <a:t>СПАСИБО ЗА ВНИМАНИЕ!</a:t>
            </a:r>
            <a:br>
              <a:rPr lang="ru-RU" b="1" dirty="0" smtClean="0"/>
            </a:br>
            <a:r>
              <a:rPr lang="en-US" dirty="0"/>
              <a:t>E-mail</a:t>
            </a:r>
            <a:r>
              <a:rPr lang="ru-RU" dirty="0"/>
              <a:t>: </a:t>
            </a:r>
            <a:r>
              <a:rPr lang="en-US" dirty="0"/>
              <a:t>rodionova@interedu.vsu.ru</a:t>
            </a: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3233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Примечания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ru-RU" sz="2800" dirty="0"/>
              <a:t>1. </a:t>
            </a:r>
            <a:r>
              <a:rPr lang="ru-RU" sz="2800" dirty="0">
                <a:latin typeface="+mj-lt"/>
              </a:rPr>
              <a:t>Структура и образовательный контент ЭУМК определяются спецификой уровней образования, требованиями образовательных программ и другими нормативными и методическими документами. </a:t>
            </a:r>
          </a:p>
          <a:p>
            <a:pPr marL="114300" indent="0">
              <a:buNone/>
            </a:pPr>
            <a:r>
              <a:rPr lang="ru-RU" sz="2800" dirty="0">
                <a:latin typeface="+mj-lt"/>
              </a:rPr>
              <a:t>2. ЭУМК могут создаваться для обеспечения изучения отдельных дисциплин, учебных модулей, комплексов дисциплин, а также для реализации образовательных программ в целом.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4501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Понятие ЭОР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sz="3200" dirty="0" smtClean="0">
                <a:latin typeface="+mj-lt"/>
              </a:rPr>
              <a:t>Электронным образовательным ресурсом (</a:t>
            </a:r>
            <a:r>
              <a:rPr lang="ru-RU" sz="3200" dirty="0">
                <a:latin typeface="+mj-lt"/>
              </a:rPr>
              <a:t>ЭОР) называется электронный продукт, который может содержать информацию разного типа: презентации, рисунки, схемы, диаграммы, аудио- и видеофайлы, тесты, тренажеры и т.д. </a:t>
            </a:r>
          </a:p>
        </p:txBody>
      </p:sp>
    </p:spTree>
    <p:extLst>
      <p:ext uri="{BB962C8B-B14F-4D97-AF65-F5344CB8AC3E}">
        <p14:creationId xmlns:p14="http://schemas.microsoft.com/office/powerpoint/2010/main" val="4011494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Контенты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ЭУМК, созданные в ИМО ВГУ и количество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аудиторных часов на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их освоение в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условиях смешанного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70740"/>
            <a:ext cx="7620000" cy="4800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+mj-lt"/>
              </a:rPr>
              <a:t>«Биология</a:t>
            </a:r>
            <a:r>
              <a:rPr lang="ru-RU" sz="2600" dirty="0">
                <a:latin typeface="+mj-lt"/>
              </a:rPr>
              <a:t>: основные понятия и термины анатомии и физиологии человека» - 68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600" dirty="0">
                <a:latin typeface="+mj-lt"/>
              </a:rPr>
              <a:t>«Биология. Общий курс» - 76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+mj-lt"/>
              </a:rPr>
              <a:t>«</a:t>
            </a:r>
            <a:r>
              <a:rPr lang="ru-RU" sz="2600" dirty="0">
                <a:latin typeface="+mj-lt"/>
              </a:rPr>
              <a:t>Химия» - 186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+mj-lt"/>
              </a:rPr>
              <a:t>«</a:t>
            </a:r>
            <a:r>
              <a:rPr lang="ru-RU" sz="2600" dirty="0">
                <a:latin typeface="+mj-lt"/>
              </a:rPr>
              <a:t>История России» - 126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600" dirty="0">
                <a:latin typeface="+mj-lt"/>
              </a:rPr>
              <a:t>«Литература» - 124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600" dirty="0">
                <a:latin typeface="+mj-lt"/>
              </a:rPr>
              <a:t>«Обществознание» - </a:t>
            </a:r>
            <a:r>
              <a:rPr lang="ru-RU" sz="2600" dirty="0" smtClean="0">
                <a:latin typeface="+mj-lt"/>
              </a:rPr>
              <a:t>90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B5223F"/>
                </a:solidFill>
              </a:rPr>
              <a:t>Создатели </a:t>
            </a:r>
            <a:r>
              <a:rPr lang="ru-RU" sz="2400" b="1" dirty="0" err="1">
                <a:solidFill>
                  <a:srgbClr val="B5223F"/>
                </a:solidFill>
              </a:rPr>
              <a:t>контентов</a:t>
            </a:r>
            <a:endParaRPr lang="ru-RU" sz="2400" b="1" dirty="0">
              <a:solidFill>
                <a:srgbClr val="B5223F"/>
              </a:solidFill>
            </a:endParaRPr>
          </a:p>
          <a:p>
            <a:pPr marL="0" indent="0">
              <a:buNone/>
            </a:pPr>
            <a:r>
              <a:rPr lang="ru-RU" sz="2400" dirty="0" smtClean="0"/>
              <a:t>преподаватели-предметники                     преподаватели РКИ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6021288"/>
            <a:ext cx="576064" cy="22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63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1" y="188641"/>
            <a:ext cx="7445427" cy="1224136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Методологические основания проектирования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56792"/>
            <a:ext cx="8388424" cy="5301208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+mj-lt"/>
              </a:rPr>
              <a:t>личностно-ориентированный подход к </a:t>
            </a:r>
            <a:r>
              <a:rPr lang="ru-RU" sz="2800" dirty="0" smtClean="0">
                <a:solidFill>
                  <a:schemeClr val="tx1"/>
                </a:solidFill>
                <a:latin typeface="+mj-lt"/>
              </a:rPr>
              <a:t>обучению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+mj-lt"/>
              </a:rPr>
              <a:t>основы дидактики общего и профессионального </a:t>
            </a:r>
            <a:r>
              <a:rPr lang="ru-RU" sz="2800" dirty="0" smtClean="0">
                <a:solidFill>
                  <a:schemeClr val="tx1"/>
                </a:solidFill>
                <a:latin typeface="+mj-lt"/>
              </a:rPr>
              <a:t>образования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основные </a:t>
            </a:r>
            <a:r>
              <a:rPr lang="ru-RU" sz="2800" b="1" dirty="0">
                <a:solidFill>
                  <a:schemeClr val="tx1"/>
                </a:solidFill>
                <a:latin typeface="+mj-lt"/>
              </a:rPr>
              <a:t>положения методики преподавания </a:t>
            </a:r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РКИ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основы </a:t>
            </a:r>
            <a:r>
              <a:rPr lang="ru-RU" sz="2800" b="1" dirty="0">
                <a:solidFill>
                  <a:schemeClr val="tx1"/>
                </a:solidFill>
                <a:latin typeface="+mj-lt"/>
              </a:rPr>
              <a:t>теории обучения на неродном для учащихся </a:t>
            </a:r>
            <a:r>
              <a:rPr lang="ru-RU" sz="2800" b="1" dirty="0" smtClean="0">
                <a:solidFill>
                  <a:schemeClr val="tx1"/>
                </a:solidFill>
                <a:latin typeface="+mj-lt"/>
              </a:rPr>
              <a:t>языке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+mj-lt"/>
              </a:rPr>
              <a:t>работы </a:t>
            </a:r>
            <a:r>
              <a:rPr lang="ru-RU" sz="2800" dirty="0">
                <a:solidFill>
                  <a:schemeClr val="tx1"/>
                </a:solidFill>
                <a:latin typeface="+mj-lt"/>
              </a:rPr>
              <a:t>в области педагогического </a:t>
            </a:r>
            <a:r>
              <a:rPr lang="ru-RU" sz="2800" dirty="0" smtClean="0">
                <a:solidFill>
                  <a:schemeClr val="tx1"/>
                </a:solidFill>
                <a:latin typeface="+mj-lt"/>
              </a:rPr>
              <a:t>проектирования</a:t>
            </a:r>
            <a:endParaRPr lang="ru-R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635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825680" cy="994122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Общая цель ЭУМК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620000" cy="5276056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sz="3600" dirty="0" smtClean="0">
                <a:latin typeface="+mj-lt"/>
              </a:rPr>
              <a:t>Создание </a:t>
            </a:r>
            <a:r>
              <a:rPr lang="ru-RU" sz="3600" dirty="0">
                <a:latin typeface="+mj-lt"/>
              </a:rPr>
              <a:t>условий эффективного формирования способности и готовности иностранных граждан и лиц без гражданства продолжить образование на русском языке в образовательных организациях высшего образования Российской </a:t>
            </a:r>
            <a:r>
              <a:rPr lang="ru-RU" sz="3600" dirty="0" smtClean="0">
                <a:latin typeface="+mj-lt"/>
              </a:rPr>
              <a:t>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175165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620000" cy="1143000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tx2">
                    <a:lumMod val="50000"/>
                  </a:schemeClr>
                </a:solidFill>
              </a:rPr>
              <a:t>Задачи курса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7753672" cy="5132040"/>
          </a:xfrm>
        </p:spPr>
        <p:txBody>
          <a:bodyPr>
            <a:normAutofit fontScale="70000" lnSpcReduction="20000"/>
          </a:bodyPr>
          <a:lstStyle/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600" dirty="0" smtClean="0">
                <a:latin typeface="+mj-lt"/>
              </a:rPr>
              <a:t>формирование </a:t>
            </a:r>
            <a:r>
              <a:rPr lang="ru-RU" sz="3600" dirty="0">
                <a:latin typeface="+mj-lt"/>
              </a:rPr>
              <a:t>предметно-коммуникативной компетентности обучающих (овладение языком учебно-научного общения, подъязыком учебной дисциплины)</a:t>
            </a: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600" dirty="0">
                <a:latin typeface="+mj-lt"/>
              </a:rPr>
              <a:t>формирование предметной компетентности обучающихся (корректировка предметных знаний учащихся в соответствии с перспективными образовательными потребностями)</a:t>
            </a:r>
          </a:p>
        </p:txBody>
      </p:sp>
    </p:spTree>
    <p:extLst>
      <p:ext uri="{BB962C8B-B14F-4D97-AF65-F5344CB8AC3E}">
        <p14:creationId xmlns:p14="http://schemas.microsoft.com/office/powerpoint/2010/main" val="3229364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620000" cy="1052736"/>
          </a:xfrm>
        </p:spPr>
        <p:txBody>
          <a:bodyPr/>
          <a:lstStyle/>
          <a:p>
            <a:r>
              <a:rPr lang="ru-RU" b="1" dirty="0" smtClean="0"/>
              <a:t>Элементы аппарата ЭУМК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8388424" cy="583264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C00000"/>
                </a:solidFill>
                <a:latin typeface="+mj-lt"/>
              </a:rPr>
              <a:t>учебно-тематический план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курса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структура курса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аннотация </a:t>
            </a:r>
            <a:r>
              <a:rPr lang="ru-RU" sz="2400" b="1" dirty="0">
                <a:solidFill>
                  <a:srgbClr val="C00000"/>
                </a:solidFill>
                <a:latin typeface="+mj-lt"/>
              </a:rPr>
              <a:t>к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курсу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рекомендации </a:t>
            </a:r>
            <a:r>
              <a:rPr lang="ru-RU" sz="2400" b="1" dirty="0">
                <a:solidFill>
                  <a:srgbClr val="C00000"/>
                </a:solidFill>
                <a:latin typeface="+mj-lt"/>
              </a:rPr>
              <a:t>для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преподавателей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рекомендации </a:t>
            </a:r>
            <a:r>
              <a:rPr lang="ru-RU" sz="2400" b="1" dirty="0">
                <a:solidFill>
                  <a:srgbClr val="C00000"/>
                </a:solidFill>
                <a:latin typeface="+mj-lt"/>
              </a:rPr>
              <a:t>для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обучающихся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видеоролик </a:t>
            </a:r>
            <a:r>
              <a:rPr lang="ru-RU" sz="2400" b="1" dirty="0">
                <a:solidFill>
                  <a:srgbClr val="C00000"/>
                </a:solidFill>
                <a:latin typeface="+mj-lt"/>
              </a:rPr>
              <a:t>с приветственным словом к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пользователям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i="1" u="sng" dirty="0" smtClean="0">
                <a:solidFill>
                  <a:srgbClr val="C00000"/>
                </a:solidFill>
                <a:latin typeface="+mj-lt"/>
              </a:rPr>
              <a:t>сценарии уроков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контрольно-измерительные </a:t>
            </a:r>
            <a:r>
              <a:rPr lang="ru-RU" sz="2400" b="1" dirty="0">
                <a:solidFill>
                  <a:srgbClr val="C00000"/>
                </a:solidFill>
                <a:latin typeface="+mj-lt"/>
              </a:rPr>
              <a:t>материалы к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курсу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словари (</a:t>
            </a:r>
            <a:r>
              <a:rPr lang="ru-RU" sz="2400" b="1" dirty="0">
                <a:solidFill>
                  <a:srgbClr val="C00000"/>
                </a:solidFill>
                <a:latin typeface="+mj-lt"/>
              </a:rPr>
              <a:t>поурочные и сводные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список </a:t>
            </a:r>
            <a:r>
              <a:rPr lang="ru-RU" sz="2400" b="1" dirty="0">
                <a:solidFill>
                  <a:srgbClr val="C00000"/>
                </a:solidFill>
                <a:latin typeface="+mj-lt"/>
              </a:rPr>
              <a:t>литературы и дополнительных источников к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курсу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+mj-lt"/>
              </a:rPr>
              <a:t>г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лоссарии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персоналии </a:t>
            </a:r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42758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2216</TotalTime>
  <Words>610</Words>
  <Application>Microsoft Office PowerPoint</Application>
  <PresentationFormat>Экран (4:3)</PresentationFormat>
  <Paragraphs>86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Cambria</vt:lpstr>
      <vt:lpstr>Wingdings</vt:lpstr>
      <vt:lpstr>Соседство</vt:lpstr>
      <vt:lpstr>Документ</vt:lpstr>
      <vt:lpstr>       Электронный учебно-методический комплекс  по предметам естественно-научного и гуманитарного циклов  в предвузовской подготовке иностранных учащихся: опыт создания и применения   </vt:lpstr>
      <vt:lpstr>Понятие ЭУМК</vt:lpstr>
      <vt:lpstr>Примечания</vt:lpstr>
      <vt:lpstr>Понятие ЭОР</vt:lpstr>
      <vt:lpstr>Контенты ЭУМК, созданные в ИМО ВГУ и количество аудиторных часов на их освоение в условиях смешанного обучения</vt:lpstr>
      <vt:lpstr>Методологические основания проектирования</vt:lpstr>
      <vt:lpstr>Общая цель ЭУМК</vt:lpstr>
      <vt:lpstr>Задачи курса</vt:lpstr>
      <vt:lpstr>Элементы аппарата ЭУМК</vt:lpstr>
      <vt:lpstr>Язык презентации предметного материала</vt:lpstr>
      <vt:lpstr>Источники отбора предметного и языкового содержания уроков </vt:lpstr>
      <vt:lpstr>Количество уроков ЭУМК</vt:lpstr>
      <vt:lpstr>Элементы структуры сценария урока </vt:lpstr>
      <vt:lpstr>Задания урока</vt:lpstr>
      <vt:lpstr>Характерные черты контентов</vt:lpstr>
      <vt:lpstr>Презентация PowerPoint</vt:lpstr>
      <vt:lpstr>Презентация PowerPoint</vt:lpstr>
      <vt:lpstr>Презентация PowerPoint</vt:lpstr>
      <vt:lpstr>Применение ЭУМК </vt:lpstr>
      <vt:lpstr>СПАСИБО ЗА ВНИМАНИЕ! E-mail: rodionova@interedu.vsu.ru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И.П. Родионова Институт международного образования Воронежский государственный университет</dc:title>
  <dc:creator>VV</dc:creator>
  <cp:lastModifiedBy>VV</cp:lastModifiedBy>
  <cp:revision>95</cp:revision>
  <dcterms:modified xsi:type="dcterms:W3CDTF">2023-10-18T18:46:24Z</dcterms:modified>
</cp:coreProperties>
</file>